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6.jpg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2" r:id="rId13"/>
    <p:sldId id="293" r:id="rId14"/>
    <p:sldId id="268" r:id="rId15"/>
    <p:sldId id="269" r:id="rId16"/>
    <p:sldId id="270" r:id="rId17"/>
    <p:sldId id="295" r:id="rId18"/>
    <p:sldId id="271" r:id="rId19"/>
    <p:sldId id="272" r:id="rId20"/>
    <p:sldId id="29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AEC5"/>
    <a:srgbClr val="57C3D5"/>
    <a:srgbClr val="B2E4EC"/>
    <a:srgbClr val="75CDDC"/>
    <a:srgbClr val="76D1E6"/>
    <a:srgbClr val="75DAE5"/>
    <a:srgbClr val="77E3E0"/>
    <a:srgbClr val="40E4EC"/>
    <a:srgbClr val="258DAD"/>
    <a:srgbClr val="852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9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54637-E0EC-41D7-AC68-0116E1F5886D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77D0C-EFDB-489B-9D47-B0ADD5DB7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49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6427-8AE9-CA84-50EA-C74D8B042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55C0A-2B6D-41DD-8A4A-DBCB2824F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16F79-6185-D09C-BE99-D6ABA34F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29545-A9B8-35C1-0675-692A73D68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9B2FA-F6CC-37F6-B577-3398654D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25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B7F2-73D1-A326-7E28-E629DE999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3C6BF-4098-7212-A5D3-180A7734C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E8D15-3B4A-161E-ADDE-954365F0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B7BC0-050A-E0C3-C9F9-6E46067F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82809-4A87-BFAC-687C-6CD2DAA2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82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5056-7FEB-753E-26BE-89E1CE6FA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CDECD-0689-29D7-F5AF-C820F1BF3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523A8-E7AC-C699-B12A-D56F41FE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51B21-1146-4490-EF66-DAC99BDFD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13F9D-1AE2-7CAF-93BB-0AD7126D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7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0FED-E9F8-A418-DE6C-CF9C65F1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1AF84-2258-1B2C-38F2-4AAA7C33F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CC179-0859-C763-0B7D-DB37E3C39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7EC8B-8E0D-F7FB-94BE-A672F12DF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DC7C4-E315-C5F7-9797-CB4DAFE0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C5B1E-1A8D-7481-FF3B-771705CD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75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7DB7E-FD88-7DA0-27B4-87FF8B34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83E01-D4D1-B169-25B3-109CAB4F8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A5BA0-75E5-C98E-D76C-ACF26D107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70B1E6-2E01-70FF-133B-690A53A25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9D76A9-7B4C-EB41-1DA6-6923FBB0F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6DC009-4487-E40A-5957-16566CAA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E53753-F0FA-D918-5A17-F155C5DA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E2649B-E978-7A6A-7764-B99DD453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6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C646F-9FF5-2DF0-E1C0-5D86B8FB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12516-9A96-676D-12F0-F139671E8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D84C3-84E4-8170-3BD0-AA7826E3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AA8E4-79B7-2C45-55B8-5C470C15C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5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2B7018-A57C-B52D-0668-507CD2C35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BC64B8-046D-7453-898E-380686B24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9CA6A-2302-2300-9E64-12B1279BC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7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F708-3B41-ABDC-199E-8BD77516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7DF4D-49E8-85D2-A8D8-0978129C7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95EA7-5BB6-BFFB-FEB5-AC646B6B2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92553-E69A-E79B-1AAB-F8A18C061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C4B89-A04F-B747-BE81-D4745C53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E4A1A-C908-295A-7DF9-6A25493F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8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5D2C-3C3A-993E-043D-69E2511F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6C9D51-D326-F5C9-2B20-06402D51A3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69246-ADAD-A229-8F4B-A570C7A54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CA2C0-92E0-AED9-F3E6-A90740F2D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C4A61-1626-77BA-6285-94BEE2FAF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1E510-C785-325E-2B63-FB564CAE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9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BBEC-80E1-78FF-4CE8-76639E40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DF97D0-E041-A78F-0FCC-FD91B3769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25D90-67AD-2FCC-F577-DD8B96E8B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D62BE-6E60-25B4-C8EA-37269ED5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A6346-F3B4-8BFD-B426-C1D99BBE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8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B7BAE9-D86F-CA1C-35A1-7E0360873A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0CF33-3B65-FF91-0BCD-3CE65D8FF4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0C148-CEF7-30C0-BDF5-AB7D0ED5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93A26-5D49-8459-FD80-82ABB1ED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596D3-26E2-B01E-EADA-A344557F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44">
              <a:srgbClr val="57C3D5"/>
            </a:gs>
            <a:gs pos="51000">
              <a:srgbClr val="75CDDC"/>
            </a:gs>
            <a:gs pos="100000">
              <a:srgbClr val="B2E4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A0B7C-2F89-4C22-DDB7-28CC6FE27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D1224-155C-E1BA-5A67-A2FD5B749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66731-E365-1D13-C990-A1101DD48C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6946B-A049-4611-9118-BD4E96F7E452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D5EB6-B9A7-6B78-FCB9-ACDA27E85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41807-4D4A-FE43-0799-E2A2D4C1F2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02EB6-CE07-439C-8328-7DE956E45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9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Relationship Id="rId9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E3B85-E05C-8AD5-D9AD-CF091FB04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DE537-58FE-D26D-934D-1B2AE4CFAC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A365E-E18E-6929-35D2-8E3FD0D92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C87781-907B-9F7A-D43E-A8BC738A7ECB}"/>
              </a:ext>
            </a:extLst>
          </p:cNvPr>
          <p:cNvSpPr/>
          <p:nvPr/>
        </p:nvSpPr>
        <p:spPr>
          <a:xfrm>
            <a:off x="1115008" y="597159"/>
            <a:ext cx="9974425" cy="811763"/>
          </a:xfrm>
          <a:prstGeom prst="rect">
            <a:avLst/>
          </a:prstGeom>
          <a:solidFill>
            <a:srgbClr val="1FAEC5"/>
          </a:solidFill>
          <a:ln>
            <a:solidFill>
              <a:srgbClr val="1FAE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20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16DF-7FD3-41E6-DEBF-105A757B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¡</a:t>
            </a:r>
            <a:r>
              <a:rPr lang="en-US" sz="7200" b="1" dirty="0" err="1">
                <a:solidFill>
                  <a:schemeClr val="bg1"/>
                </a:solidFill>
              </a:rPr>
              <a:t>Saludos</a:t>
            </a:r>
            <a:r>
              <a:rPr lang="en-US" sz="7200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1101C4-4889-6AF8-3621-C46076017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124" y="1637202"/>
            <a:ext cx="6644640" cy="2657707"/>
          </a:xfrm>
        </p:spPr>
        <p:txBody>
          <a:bodyPr>
            <a:normAutofit fontScale="85000" lnSpcReduction="20000"/>
          </a:bodyPr>
          <a:lstStyle/>
          <a:p>
            <a:r>
              <a:rPr lang="es-ES" sz="3600" b="0" i="0" u="none" strike="noStrike" baseline="0" dirty="0">
                <a:solidFill>
                  <a:schemeClr val="bg1"/>
                </a:solidFill>
              </a:rPr>
              <a:t>Criado en Colorado, Puerto Rico y Florida</a:t>
            </a:r>
          </a:p>
          <a:p>
            <a:r>
              <a:rPr lang="es-MX" sz="3600" b="0" i="0" u="none" strike="noStrike" baseline="0" dirty="0" err="1">
                <a:solidFill>
                  <a:schemeClr val="bg1"/>
                </a:solidFill>
              </a:rPr>
              <a:t>Oftalmologo</a:t>
            </a:r>
            <a:endParaRPr lang="es-MX" sz="3600" b="0" i="0" u="none" strike="noStrike" baseline="0" dirty="0">
              <a:solidFill>
                <a:schemeClr val="bg1"/>
              </a:solidFill>
            </a:endParaRPr>
          </a:p>
          <a:p>
            <a:r>
              <a:rPr lang="es-MX" sz="3600" b="0" i="0" u="none" strike="noStrike" baseline="0" dirty="0">
                <a:solidFill>
                  <a:schemeClr val="bg1"/>
                </a:solidFill>
              </a:rPr>
              <a:t>Maestría </a:t>
            </a:r>
            <a:r>
              <a:rPr lang="es-MX" sz="3600" b="0" i="0" u="none" strike="noStrike" baseline="0" dirty="0" err="1">
                <a:solidFill>
                  <a:schemeClr val="bg1"/>
                </a:solidFill>
              </a:rPr>
              <a:t>Divindad</a:t>
            </a:r>
            <a:endParaRPr lang="es-MX" sz="3600" b="0" i="0" u="none" strike="noStrike" baseline="0" dirty="0">
              <a:solidFill>
                <a:schemeClr val="bg1"/>
              </a:solidFill>
            </a:endParaRPr>
          </a:p>
          <a:p>
            <a:r>
              <a:rPr lang="es-MX" sz="3600" b="0" i="0" u="none" strike="noStrike" baseline="0" dirty="0">
                <a:solidFill>
                  <a:schemeClr val="bg1"/>
                </a:solidFill>
              </a:rPr>
              <a:t>Junta Liceo 7 años</a:t>
            </a:r>
          </a:p>
          <a:p>
            <a:r>
              <a:rPr lang="es-MX" sz="3600" b="0" i="0" u="none" strike="noStrike" baseline="0" dirty="0">
                <a:solidFill>
                  <a:schemeClr val="bg1"/>
                </a:solidFill>
              </a:rPr>
              <a:t>3 hijos, una sola esposa</a:t>
            </a:r>
          </a:p>
          <a:p>
            <a:endParaRPr lang="en-US" sz="3600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52B32F-4352-E31B-A49A-6E0EE2FF1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00" y="1326802"/>
            <a:ext cx="4007082" cy="53427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64239B-4F5C-6245-779C-84CFE1289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012" y="4357091"/>
            <a:ext cx="6463988" cy="250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1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D6988-F953-6673-0F67-6B1200ACF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8D2D-E5DB-5A88-9723-2CF1E3A4E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2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PR" sz="6600" b="1" dirty="0">
                <a:solidFill>
                  <a:schemeClr val="bg1"/>
                </a:solidFill>
              </a:rPr>
              <a:t>Una Idea Radical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C77B404-F08A-378E-0F43-222E96883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0698" y="2551950"/>
            <a:ext cx="5979621" cy="313667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PR" sz="3200" dirty="0">
                <a:solidFill>
                  <a:schemeClr val="bg1"/>
                </a:solidFill>
              </a:rPr>
              <a:t>Leo </a:t>
            </a:r>
            <a:r>
              <a:rPr lang="es-PR" sz="3200" dirty="0" err="1">
                <a:solidFill>
                  <a:schemeClr val="bg1"/>
                </a:solidFill>
              </a:rPr>
              <a:t>Tolstoy</a:t>
            </a:r>
            <a:r>
              <a:rPr lang="es-PR" sz="3200" dirty="0">
                <a:solidFill>
                  <a:schemeClr val="bg1"/>
                </a:solidFill>
              </a:rPr>
              <a:t> –</a:t>
            </a:r>
            <a:r>
              <a:rPr lang="es-PR" sz="3200" i="1" dirty="0">
                <a:solidFill>
                  <a:schemeClr val="bg1"/>
                </a:solidFill>
              </a:rPr>
              <a:t> Anna Karenina</a:t>
            </a:r>
            <a:r>
              <a:rPr lang="es-PR" sz="3200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r>
              <a:rPr lang="es-ES" sz="2400" b="0" i="1" u="none" strike="noStrike" baseline="0" dirty="0">
                <a:solidFill>
                  <a:schemeClr val="bg1"/>
                </a:solidFill>
              </a:rPr>
              <a:t>Todas las familias felices se parecen unas a otras, pero cada familia infeliz lo es en su propia manera.</a:t>
            </a:r>
          </a:p>
          <a:p>
            <a:pPr marL="0" indent="0">
              <a:buNone/>
            </a:pPr>
            <a:endParaRPr lang="es-E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3200" dirty="0">
                <a:solidFill>
                  <a:schemeClr val="bg1"/>
                </a:solidFill>
              </a:rPr>
              <a:t>Observación:</a:t>
            </a:r>
          </a:p>
          <a:p>
            <a:pPr marL="0" indent="0">
              <a:buNone/>
            </a:pPr>
            <a:r>
              <a:rPr lang="es-ES" sz="2400" b="0" u="none" strike="noStrike" baseline="0" dirty="0">
                <a:solidFill>
                  <a:schemeClr val="bg1"/>
                </a:solidFill>
              </a:rPr>
              <a:t>Todos los países exitosos tienen ciertas cosas en común.</a:t>
            </a:r>
          </a:p>
          <a:p>
            <a:pPr marL="0" indent="0">
              <a:buNone/>
            </a:pPr>
            <a:endParaRPr lang="es-ES" sz="2400" b="0" i="1" u="none" strike="noStrike" baseline="0" dirty="0">
              <a:solidFill>
                <a:schemeClr val="bg1"/>
              </a:solidFill>
            </a:endParaRPr>
          </a:p>
          <a:p>
            <a:endParaRPr 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FED83-129F-7839-5B9A-75E2F815D200}"/>
              </a:ext>
            </a:extLst>
          </p:cNvPr>
          <p:cNvSpPr txBox="1"/>
          <p:nvPr/>
        </p:nvSpPr>
        <p:spPr>
          <a:xfrm>
            <a:off x="2116430" y="1169380"/>
            <a:ext cx="83354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R" sz="2400" i="1" dirty="0">
                <a:solidFill>
                  <a:schemeClr val="bg1"/>
                </a:solidFill>
              </a:rPr>
              <a:t>¿A donde nos lleva este ejercicio?</a:t>
            </a:r>
          </a:p>
          <a:p>
            <a:r>
              <a:rPr lang="es-PR" sz="4000" dirty="0">
                <a:solidFill>
                  <a:schemeClr val="bg1"/>
                </a:solidFill>
              </a:rPr>
              <a:t>Existe un formula para el éxito nacional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CCAC6F-1107-2E7B-F212-1434E1949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3" y="2426884"/>
            <a:ext cx="2690205" cy="32282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305F48-B0A7-E5C7-B8C5-4942323C9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897" y="2551950"/>
            <a:ext cx="2640430" cy="41121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1451F3-F615-A57B-DB7E-3F2623606EB4}"/>
              </a:ext>
            </a:extLst>
          </p:cNvPr>
          <p:cNvSpPr txBox="1"/>
          <p:nvPr/>
        </p:nvSpPr>
        <p:spPr>
          <a:xfrm>
            <a:off x="762833" y="5655130"/>
            <a:ext cx="84584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800" b="1" i="1" dirty="0">
                <a:solidFill>
                  <a:schemeClr val="bg1"/>
                </a:solidFill>
              </a:rPr>
              <a:t>Esta formula es lo que define lo que es un conservador, </a:t>
            </a:r>
          </a:p>
          <a:p>
            <a:r>
              <a:rPr lang="es-PR" sz="2800" b="1" i="1" dirty="0">
                <a:solidFill>
                  <a:schemeClr val="bg1"/>
                </a:solidFill>
              </a:rPr>
              <a:t>es lo que estamos tratando de conservar.</a:t>
            </a:r>
            <a:endParaRPr lang="en-US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65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9868-C4F4-27C3-C88A-B23230DD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4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Un Ejemplo Visual</a:t>
            </a:r>
            <a:br>
              <a:rPr lang="es-PR" sz="7200" b="1" dirty="0">
                <a:solidFill>
                  <a:schemeClr val="bg1"/>
                </a:solidFill>
              </a:rPr>
            </a:br>
            <a:r>
              <a:rPr lang="es-PR" sz="3600" b="1" i="1" dirty="0">
                <a:solidFill>
                  <a:schemeClr val="bg1"/>
                </a:solidFill>
              </a:rPr>
              <a:t>Los aviones antes de la formula del éxito </a:t>
            </a:r>
            <a:r>
              <a:rPr lang="es-PR" sz="3600" b="1" i="1" dirty="0" err="1">
                <a:solidFill>
                  <a:schemeClr val="bg1"/>
                </a:solidFill>
              </a:rPr>
              <a:t>aeronaútico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A4F0F6-16B9-0728-8E5D-DE5C9B024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6709" y="2211185"/>
            <a:ext cx="2409000" cy="1980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F3FE88-A341-35FD-8771-E45C3B967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21" y="4417395"/>
            <a:ext cx="2852346" cy="22329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7DB74B-DA72-7BEE-B86A-9B30BBD2A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51" y="4417395"/>
            <a:ext cx="3076550" cy="22329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926C7A-85C9-D8E9-DB6E-4F3737093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890" y="2251546"/>
            <a:ext cx="2852346" cy="19368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6689F3-326F-97AC-C6D6-B390A5C9C5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498" y="2257699"/>
            <a:ext cx="2942013" cy="197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54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37E14-DE24-618B-A830-22DDF00A0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098" y="365125"/>
            <a:ext cx="7762702" cy="2599748"/>
          </a:xfrm>
        </p:spPr>
        <p:txBody>
          <a:bodyPr>
            <a:norm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Milton</a:t>
            </a:r>
            <a:br>
              <a:rPr lang="es-PR" sz="7200" b="1" dirty="0">
                <a:solidFill>
                  <a:schemeClr val="bg1"/>
                </a:solidFill>
              </a:rPr>
            </a:br>
            <a:r>
              <a:rPr lang="es-PR" sz="4800" b="1" dirty="0">
                <a:solidFill>
                  <a:schemeClr val="bg1"/>
                </a:solidFill>
              </a:rPr>
              <a:t>Obispo de los Hermanos </a:t>
            </a:r>
            <a:br>
              <a:rPr lang="es-PR" sz="4800" b="1" dirty="0">
                <a:solidFill>
                  <a:schemeClr val="bg1"/>
                </a:solidFill>
              </a:rPr>
            </a:br>
            <a:r>
              <a:rPr lang="es-PR" sz="4800" b="1" dirty="0">
                <a:solidFill>
                  <a:schemeClr val="bg1"/>
                </a:solidFill>
              </a:rPr>
              <a:t>Unidos en Cristo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8EB84-DC4F-7E9B-95D5-95BC0F849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07" y="1385455"/>
            <a:ext cx="3242528" cy="48823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341E2E-F53A-1C34-E653-2ABA1FF1614B}"/>
              </a:ext>
            </a:extLst>
          </p:cNvPr>
          <p:cNvSpPr txBox="1"/>
          <p:nvPr/>
        </p:nvSpPr>
        <p:spPr>
          <a:xfrm>
            <a:off x="4621876" y="3092332"/>
            <a:ext cx="63062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</a:rPr>
              <a:t>En 1870, Milton declaró:</a:t>
            </a:r>
          </a:p>
          <a:p>
            <a:endParaRPr lang="es-ES" sz="3600" dirty="0">
              <a:solidFill>
                <a:schemeClr val="bg1"/>
              </a:solidFill>
            </a:endParaRPr>
          </a:p>
          <a:p>
            <a:r>
              <a:rPr lang="es-ES" sz="3600" i="1" dirty="0">
                <a:solidFill>
                  <a:schemeClr val="bg1"/>
                </a:solidFill>
              </a:rPr>
              <a:t>“El volar está reservado para los ángeles. Pensar otra cosa es una blasfemia.”</a:t>
            </a:r>
            <a:endParaRPr lang="en-US" sz="3600" i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6C0604-9BEF-EEA3-52E1-8FEA68D0CC99}"/>
              </a:ext>
            </a:extLst>
          </p:cNvPr>
          <p:cNvSpPr txBox="1"/>
          <p:nvPr/>
        </p:nvSpPr>
        <p:spPr>
          <a:xfrm>
            <a:off x="9415550" y="5851280"/>
            <a:ext cx="228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2400" dirty="0">
                <a:solidFill>
                  <a:schemeClr val="bg1"/>
                </a:solidFill>
              </a:rPr>
              <a:t>Sus hijos </a:t>
            </a:r>
            <a:r>
              <a:rPr lang="es-PR" sz="24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5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3BE7-B019-9FE3-8A99-1077249A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Los </a:t>
            </a:r>
            <a:r>
              <a:rPr lang="en-US" sz="7200" b="1" dirty="0" err="1">
                <a:solidFill>
                  <a:schemeClr val="bg1"/>
                </a:solidFill>
              </a:rPr>
              <a:t>Hijos</a:t>
            </a:r>
            <a:r>
              <a:rPr lang="en-US" sz="7200" b="1" dirty="0">
                <a:solidFill>
                  <a:schemeClr val="bg1"/>
                </a:solidFill>
              </a:rPr>
              <a:t> de Milton Wright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9F6F40-3F44-3276-FAFF-6DBCECFBB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775" y="1995688"/>
            <a:ext cx="8541635" cy="31784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94845-BE87-9A5C-D516-DE5212F2F17C}"/>
              </a:ext>
            </a:extLst>
          </p:cNvPr>
          <p:cNvSpPr txBox="1"/>
          <p:nvPr/>
        </p:nvSpPr>
        <p:spPr>
          <a:xfrm>
            <a:off x="3807229" y="5381104"/>
            <a:ext cx="52277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La Formula del </a:t>
            </a:r>
            <a:r>
              <a:rPr lang="es-PR" sz="4800" dirty="0">
                <a:solidFill>
                  <a:schemeClr val="bg1"/>
                </a:solidFill>
              </a:rPr>
              <a:t>Éxito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34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B0EB9-723B-3C98-3FB9-73F3318F6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076" y="63113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La Formula del Éxito</a:t>
            </a:r>
            <a:br>
              <a:rPr lang="es-PR" dirty="0"/>
            </a:br>
            <a:r>
              <a:rPr lang="es-PR" sz="6000" dirty="0">
                <a:solidFill>
                  <a:schemeClr val="bg1"/>
                </a:solidFill>
              </a:rPr>
              <a:t>66 años </a:t>
            </a:r>
            <a:r>
              <a:rPr lang="es-PR" sz="6000" dirty="0" err="1">
                <a:solidFill>
                  <a:schemeClr val="bg1"/>
                </a:solidFill>
              </a:rPr>
              <a:t>despues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F574F1-90B0-E234-F47C-F4A6FBE19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03" y="2572904"/>
            <a:ext cx="5280972" cy="2782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2AE81E-B1BE-6B32-4683-480008C6E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89" y="2587145"/>
            <a:ext cx="5535896" cy="2791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93E43A-954B-3FCF-063D-70A748D7ECA6}"/>
              </a:ext>
            </a:extLst>
          </p:cNvPr>
          <p:cNvSpPr txBox="1"/>
          <p:nvPr/>
        </p:nvSpPr>
        <p:spPr>
          <a:xfrm>
            <a:off x="3530139" y="5642092"/>
            <a:ext cx="6142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3200" dirty="0">
                <a:solidFill>
                  <a:schemeClr val="bg1"/>
                </a:solidFill>
              </a:rPr>
              <a:t>747 Pan Am – San Juan, Puerto Rico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7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5618D-ECB8-DA81-1B83-05A40A46C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033" y="508336"/>
            <a:ext cx="10851502" cy="1325563"/>
          </a:xfrm>
        </p:spPr>
        <p:txBody>
          <a:bodyPr>
            <a:normAutofit fontScale="90000"/>
          </a:bodyPr>
          <a:lstStyle/>
          <a:p>
            <a:r>
              <a:rPr lang="es-PR" sz="5300" b="1" dirty="0">
                <a:solidFill>
                  <a:schemeClr val="bg1"/>
                </a:solidFill>
              </a:rPr>
              <a:t>Los 10 Mandamientos son la Clave del Éxito</a:t>
            </a:r>
            <a:br>
              <a:rPr lang="es-PR" sz="7200" b="1" dirty="0">
                <a:solidFill>
                  <a:schemeClr val="bg1"/>
                </a:solidFill>
              </a:rPr>
            </a:br>
            <a:r>
              <a:rPr lang="es-PR" sz="4000" b="1" i="1" dirty="0">
                <a:solidFill>
                  <a:schemeClr val="bg1"/>
                </a:solidFill>
              </a:rPr>
              <a:t>			Esto fue lo que Calvino descubrió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8E07BC-8003-5835-D87B-DC90B08E3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4" y="1928111"/>
            <a:ext cx="3704161" cy="43705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4C1852-FB25-252C-62E8-23EA14A57E8A}"/>
              </a:ext>
            </a:extLst>
          </p:cNvPr>
          <p:cNvSpPr txBox="1"/>
          <p:nvPr/>
        </p:nvSpPr>
        <p:spPr>
          <a:xfrm>
            <a:off x="1291245" y="5342312"/>
            <a:ext cx="2249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/>
              <a:t>    </a:t>
            </a:r>
            <a:r>
              <a:rPr lang="es-PR" sz="3600" dirty="0"/>
              <a:t>2            1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541402-70C5-F347-9206-9C128A5F807F}"/>
              </a:ext>
            </a:extLst>
          </p:cNvPr>
          <p:cNvSpPr txBox="1"/>
          <p:nvPr/>
        </p:nvSpPr>
        <p:spPr>
          <a:xfrm>
            <a:off x="4619324" y="2374472"/>
            <a:ext cx="696530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b="1" i="1" dirty="0">
                <a:solidFill>
                  <a:schemeClr val="bg1"/>
                </a:solidFill>
              </a:rPr>
              <a:t>Es la única parte de la Biblia escrita por Dios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Esto lo hace la parte mas importante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chemeClr val="bg1"/>
                </a:solidFill>
              </a:rPr>
              <a:t>La primera parte es la responsabilidad de la Iglesia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R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chemeClr val="bg1"/>
                </a:solidFill>
              </a:rPr>
              <a:t>La segunda parte es la responsabilidad del Estado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R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chemeClr val="bg1"/>
                </a:solidFill>
              </a:rPr>
              <a:t>Es el fundamento de la civilización occidental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R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chemeClr val="bg1"/>
                </a:solidFill>
              </a:rPr>
              <a:t>No son arbitrarios, tienen una estructura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20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1B03-FCAE-6567-32A9-037D22058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Estructura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D66DC6-4802-E437-00C6-439CB407851E}"/>
              </a:ext>
            </a:extLst>
          </p:cNvPr>
          <p:cNvSpPr txBox="1"/>
          <p:nvPr/>
        </p:nvSpPr>
        <p:spPr>
          <a:xfrm>
            <a:off x="1651518" y="1690688"/>
            <a:ext cx="881276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800" dirty="0">
                <a:solidFill>
                  <a:schemeClr val="bg1"/>
                </a:solidFill>
              </a:rPr>
              <a:t>Quienes Somos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6 - Seres Vivos</a:t>
            </a:r>
          </a:p>
          <a:p>
            <a:pPr lvl="2"/>
            <a:r>
              <a:rPr lang="es-PR" sz="2000" dirty="0"/>
              <a:t>Vida – Integración de información (ADN) y energía (ATP)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7 - Seres Procreadores – </a:t>
            </a:r>
            <a:r>
              <a:rPr lang="es-PR" sz="2000" i="1" dirty="0"/>
              <a:t>creamos vida</a:t>
            </a:r>
          </a:p>
          <a:p>
            <a:pPr lvl="2"/>
            <a:r>
              <a:rPr lang="es-PR" sz="2000" dirty="0"/>
              <a:t>Procreación – Integración del femenino y masculine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R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800" dirty="0">
                <a:solidFill>
                  <a:schemeClr val="bg1"/>
                </a:solidFill>
              </a:rPr>
              <a:t>Que hacemos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8</a:t>
            </a:r>
            <a:r>
              <a:rPr lang="es-ES" sz="2000" b="0" i="0" u="none" strike="noStrike" baseline="0" dirty="0"/>
              <a:t> - Impactamos el mundo material – trabajo, propiedad – </a:t>
            </a:r>
            <a:r>
              <a:rPr lang="es-ES" sz="2000" b="1" i="1" u="none" strike="noStrike" baseline="0" dirty="0"/>
              <a:t>energía, entropía</a:t>
            </a:r>
            <a:endParaRPr lang="es-PR" sz="2000" b="1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9</a:t>
            </a:r>
            <a:r>
              <a:rPr lang="es-ES" sz="2000" b="0" i="0" u="none" strike="noStrike" baseline="0" dirty="0"/>
              <a:t> - Impactamos el mundo mental – reputación </a:t>
            </a:r>
            <a:r>
              <a:rPr lang="es-ES" sz="2000" dirty="0"/>
              <a:t>– </a:t>
            </a:r>
            <a:r>
              <a:rPr lang="es-ES" sz="2000" b="1" i="1" dirty="0"/>
              <a:t>información </a:t>
            </a:r>
            <a:endParaRPr lang="es-ES" sz="2000" b="1" i="1" u="none" strike="noStrike" baseline="0" dirty="0"/>
          </a:p>
          <a:p>
            <a:pPr lvl="2"/>
            <a:r>
              <a:rPr lang="es-ES" sz="2000" dirty="0"/>
              <a:t>Testimonio verdadero </a:t>
            </a:r>
            <a:r>
              <a:rPr lang="es-ES" sz="2000" b="0" i="0" u="none" strike="noStrike" baseline="0" dirty="0"/>
              <a:t>– </a:t>
            </a:r>
            <a:r>
              <a:rPr lang="es-ES" sz="2000" dirty="0"/>
              <a:t>el fundamento de la administración</a:t>
            </a:r>
            <a:r>
              <a:rPr lang="es-PR" sz="2000" dirty="0"/>
              <a:t> de justicia.</a:t>
            </a:r>
            <a:endParaRPr lang="es-ES" sz="2000" b="0" i="0" u="none" strike="noStrike" baseline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P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2800" dirty="0">
                <a:solidFill>
                  <a:schemeClr val="bg1"/>
                </a:solidFill>
              </a:rPr>
              <a:t>Como somos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000" dirty="0"/>
              <a:t>10 - Somos </a:t>
            </a:r>
            <a:r>
              <a:rPr lang="es-MX" sz="2000" b="0" i="0" u="none" strike="noStrike" baseline="0" dirty="0"/>
              <a:t>diversos dentro del diseño descrito anteriormente.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836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6C9E-4A70-25DC-0AAF-802C0AD53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649710"/>
            <a:ext cx="10515600" cy="1325563"/>
          </a:xfrm>
        </p:spPr>
        <p:txBody>
          <a:bodyPr>
            <a:noAutofit/>
          </a:bodyPr>
          <a:lstStyle/>
          <a:p>
            <a:r>
              <a:rPr lang="es-ES" sz="5700" b="1" dirty="0">
                <a:solidFill>
                  <a:schemeClr val="bg1"/>
                </a:solidFill>
              </a:rPr>
              <a:t>C</a:t>
            </a:r>
            <a:r>
              <a:rPr lang="es-ES" sz="5700" b="1" i="0" u="none" strike="noStrike" baseline="0" dirty="0">
                <a:solidFill>
                  <a:schemeClr val="bg1"/>
                </a:solidFill>
              </a:rPr>
              <a:t>inco </a:t>
            </a:r>
            <a:r>
              <a:rPr lang="es-ES" sz="5700" b="1" dirty="0">
                <a:solidFill>
                  <a:schemeClr val="bg1"/>
                </a:solidFill>
              </a:rPr>
              <a:t>I</a:t>
            </a:r>
            <a:r>
              <a:rPr lang="es-ES" sz="5700" b="1" i="0" u="none" strike="noStrike" baseline="0" dirty="0">
                <a:solidFill>
                  <a:schemeClr val="bg1"/>
                </a:solidFill>
              </a:rPr>
              <a:t>nstituciones y Cinco </a:t>
            </a:r>
            <a:r>
              <a:rPr lang="es-ES" sz="5700" b="1" dirty="0">
                <a:solidFill>
                  <a:schemeClr val="bg1"/>
                </a:solidFill>
              </a:rPr>
              <a:t>V</a:t>
            </a:r>
            <a:r>
              <a:rPr lang="es-ES" sz="5700" b="1" i="0" u="none" strike="noStrike" baseline="0" dirty="0">
                <a:solidFill>
                  <a:schemeClr val="bg1"/>
                </a:solidFill>
              </a:rPr>
              <a:t>alores</a:t>
            </a:r>
            <a:endParaRPr lang="en-US" sz="57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027F78-53E3-F8C4-E4D1-F1FCA72AF424}"/>
              </a:ext>
            </a:extLst>
          </p:cNvPr>
          <p:cNvSpPr txBox="1"/>
          <p:nvPr/>
        </p:nvSpPr>
        <p:spPr>
          <a:xfrm>
            <a:off x="1684177" y="2136339"/>
            <a:ext cx="6601408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/>
              <a:t>La Persona</a:t>
            </a:r>
            <a:r>
              <a:rPr lang="es-ES" sz="2400" b="0" i="0" u="none" strike="noStrike" baseline="0" dirty="0"/>
              <a:t> -      	</a:t>
            </a:r>
            <a:r>
              <a:rPr lang="es-ES" sz="2400" b="0" i="1" u="none" strike="noStrike" baseline="0" dirty="0">
                <a:solidFill>
                  <a:schemeClr val="bg1"/>
                </a:solidFill>
              </a:rPr>
              <a:t>Pro Vida</a:t>
            </a:r>
            <a:endParaRPr lang="es-ES" sz="2400" b="0" i="0" u="none" strike="noStrike" baseline="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0" i="0" u="none" strike="noStrike" baseline="0" dirty="0"/>
              <a:t>La Familia -         	</a:t>
            </a:r>
            <a:r>
              <a:rPr lang="it-IT" sz="2400" b="0" i="1" u="none" strike="noStrike" baseline="0" dirty="0">
                <a:solidFill>
                  <a:schemeClr val="bg1"/>
                </a:solidFill>
              </a:rPr>
              <a:t>Pro Familia</a:t>
            </a:r>
            <a:endParaRPr lang="it-IT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El Mercado -            	</a:t>
            </a:r>
            <a:r>
              <a:rPr lang="es-ES" sz="2400" b="0" i="1" u="none" strike="noStrike" baseline="0" dirty="0">
                <a:solidFill>
                  <a:schemeClr val="bg1"/>
                </a:solidFill>
              </a:rPr>
              <a:t>Pro Libertad Económica</a:t>
            </a:r>
            <a:endParaRPr lang="es-E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El Estado -                	</a:t>
            </a:r>
            <a:r>
              <a:rPr lang="es-ES" sz="2400" b="0" i="1" u="none" strike="noStrike" baseline="0" dirty="0">
                <a:solidFill>
                  <a:schemeClr val="bg1"/>
                </a:solidFill>
              </a:rPr>
              <a:t>Pro Democracia</a:t>
            </a:r>
            <a:endParaRPr lang="es-E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/>
              <a:t>El Individuo</a:t>
            </a:r>
            <a:r>
              <a:rPr lang="es-MX" sz="2400" b="0" i="0" u="none" strike="noStrike" baseline="0" dirty="0"/>
              <a:t> - 	</a:t>
            </a:r>
            <a:r>
              <a:rPr lang="es-MX" sz="2400" b="0" i="1" u="none" strike="noStrike" baseline="0" dirty="0">
                <a:solidFill>
                  <a:schemeClr val="bg1"/>
                </a:solidFill>
              </a:rPr>
              <a:t>Pro Libertad Individual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7121E-0BAD-1DB6-7435-B8FBA26C0B6C}"/>
              </a:ext>
            </a:extLst>
          </p:cNvPr>
          <p:cNvSpPr txBox="1"/>
          <p:nvPr/>
        </p:nvSpPr>
        <p:spPr>
          <a:xfrm>
            <a:off x="1343608" y="5187819"/>
            <a:ext cx="96148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000" dirty="0" err="1"/>
              <a:t>Unalienable</a:t>
            </a:r>
            <a:r>
              <a:rPr lang="es-PR" sz="2000" dirty="0"/>
              <a:t> </a:t>
            </a:r>
            <a:r>
              <a:rPr lang="es-PR" sz="2000" dirty="0" err="1"/>
              <a:t>rights</a:t>
            </a:r>
            <a:r>
              <a:rPr lang="es-PR" sz="2000" dirty="0"/>
              <a:t> – </a:t>
            </a:r>
            <a:r>
              <a:rPr lang="es-PR" sz="2000" dirty="0" err="1"/>
              <a:t>life</a:t>
            </a:r>
            <a:r>
              <a:rPr lang="es-PR" sz="2000" dirty="0"/>
              <a:t>, </a:t>
            </a:r>
            <a:r>
              <a:rPr lang="es-PR" sz="2000" dirty="0" err="1"/>
              <a:t>liberty</a:t>
            </a:r>
            <a:r>
              <a:rPr lang="es-PR" sz="2000" dirty="0"/>
              <a:t>, </a:t>
            </a:r>
            <a:r>
              <a:rPr lang="es-PR" sz="2000" dirty="0" err="1"/>
              <a:t>pursuit</a:t>
            </a:r>
            <a:r>
              <a:rPr lang="es-PR" sz="2000" dirty="0"/>
              <a:t> </a:t>
            </a:r>
            <a:r>
              <a:rPr lang="es-PR" sz="2000" dirty="0" err="1"/>
              <a:t>of</a:t>
            </a:r>
            <a:r>
              <a:rPr lang="es-PR" sz="2000" dirty="0"/>
              <a:t> </a:t>
            </a:r>
            <a:r>
              <a:rPr lang="es-PR" sz="2000" dirty="0" err="1"/>
              <a:t>happiness</a:t>
            </a:r>
            <a:r>
              <a:rPr lang="es-PR" sz="2000" dirty="0"/>
              <a:t> – </a:t>
            </a:r>
            <a:r>
              <a:rPr lang="es-PR" i="1" dirty="0"/>
              <a:t>Declaración de Independencia</a:t>
            </a:r>
          </a:p>
          <a:p>
            <a:endParaRPr lang="es-PR" sz="2000" dirty="0"/>
          </a:p>
          <a:p>
            <a:r>
              <a:rPr lang="en-US" sz="2000" b="0" i="0" dirty="0">
                <a:solidFill>
                  <a:srgbClr val="000000"/>
                </a:solidFill>
                <a:effectLst/>
              </a:rPr>
              <a:t>[No] state [shall] deprive any person of life, liberty, or property, without due process of law</a:t>
            </a:r>
          </a:p>
          <a:p>
            <a:r>
              <a:rPr lang="en-US" sz="2000" dirty="0">
                <a:solidFill>
                  <a:srgbClr val="000000"/>
                </a:solidFill>
              </a:rPr>
              <a:t>	</a:t>
            </a:r>
            <a:r>
              <a:rPr lang="es-PR" sz="2000" dirty="0"/>
              <a:t> –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i="1" dirty="0" err="1">
                <a:solidFill>
                  <a:srgbClr val="000000"/>
                </a:solidFill>
              </a:rPr>
              <a:t>Constituci</a:t>
            </a:r>
            <a:r>
              <a:rPr lang="es-PR" i="1" dirty="0" err="1">
                <a:solidFill>
                  <a:srgbClr val="000000"/>
                </a:solidFill>
              </a:rPr>
              <a:t>ón</a:t>
            </a:r>
            <a:r>
              <a:rPr lang="es-PR" i="1" dirty="0">
                <a:solidFill>
                  <a:srgbClr val="000000"/>
                </a:solidFill>
              </a:rPr>
              <a:t> EUA, enmienda 14</a:t>
            </a:r>
            <a:endParaRPr lang="en-US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CCD0B-3A20-F759-A004-05D5BDE420F9}"/>
              </a:ext>
            </a:extLst>
          </p:cNvPr>
          <p:cNvSpPr txBox="1"/>
          <p:nvPr/>
        </p:nvSpPr>
        <p:spPr>
          <a:xfrm>
            <a:off x="8182947" y="2612571"/>
            <a:ext cx="3401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son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herarquía</a:t>
            </a:r>
            <a:r>
              <a:rPr lang="en-US" dirty="0"/>
              <a:t>.  La </a:t>
            </a:r>
            <a:r>
              <a:rPr lang="en-US" dirty="0" err="1"/>
              <a:t>vida</a:t>
            </a:r>
            <a:r>
              <a:rPr lang="en-US" dirty="0"/>
              <a:t> es mas </a:t>
            </a:r>
            <a:r>
              <a:rPr lang="en-US" dirty="0" err="1"/>
              <a:t>importante</a:t>
            </a:r>
            <a:r>
              <a:rPr lang="en-US" dirty="0"/>
              <a:t> que la familia.  La </a:t>
            </a:r>
            <a:r>
              <a:rPr lang="en-US" dirty="0" err="1"/>
              <a:t>individualidad</a:t>
            </a:r>
            <a:r>
              <a:rPr lang="en-US" dirty="0"/>
              <a:t> es la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quisas</a:t>
            </a:r>
            <a:r>
              <a:rPr lang="en-US" dirty="0"/>
              <a:t> la mas </a:t>
            </a:r>
            <a:r>
              <a:rPr lang="en-US" dirty="0" err="1"/>
              <a:t>abarcadora</a:t>
            </a:r>
            <a:r>
              <a:rPr lang="en-US" dirty="0"/>
              <a:t>. Es </a:t>
            </a:r>
            <a:r>
              <a:rPr lang="en-US" dirty="0" err="1"/>
              <a:t>todo</a:t>
            </a:r>
            <a:r>
              <a:rPr lang="en-US" dirty="0"/>
              <a:t> lo que </a:t>
            </a:r>
            <a:r>
              <a:rPr lang="en-US" dirty="0" err="1"/>
              <a:t>queda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 la </a:t>
            </a:r>
            <a:r>
              <a:rPr lang="en-US" dirty="0" err="1"/>
              <a:t>vida</a:t>
            </a:r>
            <a:r>
              <a:rPr lang="en-US" dirty="0"/>
              <a:t>, la familia, la </a:t>
            </a:r>
            <a:r>
              <a:rPr lang="en-US" dirty="0" err="1"/>
              <a:t>propiedad</a:t>
            </a:r>
            <a:r>
              <a:rPr lang="en-US" dirty="0"/>
              <a:t> y la </a:t>
            </a:r>
            <a:r>
              <a:rPr lang="en-US" dirty="0" err="1"/>
              <a:t>reputación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9174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330F-1C59-B62B-0A1E-6EAD2EDBD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Valores vs Colores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75F671-D383-23A6-52C7-BD31F13F984F}"/>
              </a:ext>
            </a:extLst>
          </p:cNvPr>
          <p:cNvSpPr txBox="1"/>
          <p:nvPr/>
        </p:nvSpPr>
        <p:spPr>
          <a:xfrm>
            <a:off x="1591647" y="2146041"/>
            <a:ext cx="900870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Estos valores son requisitos </a:t>
            </a:r>
            <a:r>
              <a:rPr lang="es-ES" sz="2400" b="1" i="0" u="none" strike="noStrike" baseline="0" dirty="0"/>
              <a:t>necesarios y suficientes </a:t>
            </a:r>
            <a:r>
              <a:rPr lang="es-ES" sz="2400" b="0" i="0" u="none" strike="noStrike" baseline="0" dirty="0"/>
              <a:t>para la prosperidad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T</a:t>
            </a:r>
            <a:r>
              <a:rPr lang="es-ES" sz="2400" b="0" i="0" u="none" strike="noStrike" baseline="0" dirty="0"/>
              <a:t>odos los países con altos niveles de libertad económica son prósperos</a:t>
            </a: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b="0" i="0" u="none" strike="noStrike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Todos los países con bajos niveles de libertad económica son pobres.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Puerto Rico es la jurisdicción con menos libertad económica en los Estados Unidos   </a:t>
            </a:r>
            <a:r>
              <a:rPr lang="es-ES" sz="2400" b="0" i="0" u="none" strike="noStrike" baseline="0" dirty="0">
                <a:sym typeface="Wingdings" panose="05000000000000000000" pitchFamily="2" charset="2"/>
              </a:rPr>
              <a:t>   Somos los m</a:t>
            </a:r>
            <a:r>
              <a:rPr lang="es-PR" sz="2400" b="0" i="0" u="none" strike="noStrike" baseline="0" dirty="0" err="1">
                <a:sym typeface="Wingdings" panose="05000000000000000000" pitchFamily="2" charset="2"/>
              </a:rPr>
              <a:t>ás</a:t>
            </a:r>
            <a:r>
              <a:rPr lang="es-PR" sz="2400" b="0" i="0" u="none" strike="noStrike" baseline="0" dirty="0">
                <a:sym typeface="Wingdings" panose="05000000000000000000" pitchFamily="2" charset="2"/>
              </a:rPr>
              <a:t> pobres.</a:t>
            </a:r>
            <a:r>
              <a:rPr lang="en-US" sz="2400" b="0" i="0" u="none" strike="noStrike" baseline="0" dirty="0"/>
              <a:t> </a:t>
            </a:r>
            <a:endParaRPr lang="es-ES" sz="2400" b="0" i="0" u="none" strike="noStrike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19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ADB7E-BFDA-4E9D-9CCF-D588113FE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F3A15-AC08-ABC8-F563-8292F683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Socialismo, el Antivalor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94FAF-B72B-DF83-871B-4F9551529240}"/>
              </a:ext>
            </a:extLst>
          </p:cNvPr>
          <p:cNvSpPr txBox="1"/>
          <p:nvPr/>
        </p:nvSpPr>
        <p:spPr>
          <a:xfrm>
            <a:off x="1059025" y="1856792"/>
            <a:ext cx="102310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Fundamento</a:t>
            </a:r>
            <a:r>
              <a:rPr lang="es-ES" sz="2400" dirty="0"/>
              <a:t> – Se fundamenta en la codicia, en romper el 10</a:t>
            </a:r>
            <a:r>
              <a:rPr lang="es-ES" sz="2400" baseline="30000" dirty="0"/>
              <a:t>mo</a:t>
            </a:r>
            <a:r>
              <a:rPr lang="es-ES" sz="2400" dirty="0"/>
              <a:t> mandamiento.</a:t>
            </a:r>
            <a:endParaRPr lang="es-ES" sz="2400" b="0" i="0" u="none" strike="noStrike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Meta</a:t>
            </a:r>
            <a:r>
              <a:rPr lang="es-ES" sz="2400" dirty="0"/>
              <a:t> – Su meta es eliminar la codicia eliminando todo lo que </a:t>
            </a:r>
            <a:r>
              <a:rPr lang="es-ES" sz="2400" b="1" i="1" dirty="0"/>
              <a:t>causa</a:t>
            </a:r>
            <a:r>
              <a:rPr lang="es-ES" sz="2400" dirty="0"/>
              <a:t> </a:t>
            </a:r>
            <a:r>
              <a:rPr lang="es-ES" sz="2400" dirty="0" err="1"/>
              <a:t>codica</a:t>
            </a:r>
            <a:r>
              <a:rPr lang="es-ES" sz="2400" dirty="0"/>
              <a:t>. Esto se logra, no a través de contentamiento o carácter, sino haciendo que todos tengan exactamente lo mismo.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Herramientas</a:t>
            </a:r>
            <a:r>
              <a:rPr lang="es-ES" sz="2400" dirty="0"/>
              <a:t> – Sus herramientas son robar, matar (</a:t>
            </a:r>
            <a:r>
              <a:rPr lang="es-ES" sz="2400" dirty="0" err="1"/>
              <a:t>mand</a:t>
            </a:r>
            <a:r>
              <a:rPr lang="es-ES" sz="2400" dirty="0"/>
              <a:t>. 6, 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b="0" i="0" u="none" strike="noStrike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i="0" u="none" strike="noStrike" baseline="0" dirty="0"/>
              <a:t>Motivación</a:t>
            </a:r>
            <a:r>
              <a:rPr lang="es-ES" sz="2400" b="0" i="0" u="none" strike="noStrike" baseline="0" dirty="0"/>
              <a:t> o energía – libertinaje sexual (</a:t>
            </a:r>
            <a:r>
              <a:rPr lang="es-ES" sz="2400" b="0" i="0" u="none" strike="noStrike" baseline="0" dirty="0" err="1"/>
              <a:t>mand</a:t>
            </a:r>
            <a:r>
              <a:rPr lang="es-ES" sz="2400" b="0" i="0" u="none" strike="noStrike" baseline="0" dirty="0"/>
              <a:t>. 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/>
              <a:t>La Gran Mentira</a:t>
            </a:r>
            <a:r>
              <a:rPr lang="es-ES" sz="2400" b="0" i="0" u="none" strike="noStrike" baseline="0" dirty="0"/>
              <a:t> – El gobierno crea dinero de la nada, es una maquina de hacer chavos (</a:t>
            </a:r>
            <a:r>
              <a:rPr lang="es-ES" sz="2400" b="0" i="0" u="none" strike="noStrike" baseline="0" dirty="0" err="1"/>
              <a:t>mand</a:t>
            </a:r>
            <a:r>
              <a:rPr lang="es-ES" sz="2400" b="0" i="0" u="none" strike="noStrike" baseline="0" dirty="0"/>
              <a:t>. 9)</a:t>
            </a:r>
          </a:p>
        </p:txBody>
      </p:sp>
    </p:spTree>
    <p:extLst>
      <p:ext uri="{BB962C8B-B14F-4D97-AF65-F5344CB8AC3E}">
        <p14:creationId xmlns:p14="http://schemas.microsoft.com/office/powerpoint/2010/main" val="2619533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69885-ADB9-FAEA-B60F-1629577F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55420-2B97-7219-931F-D3307C2E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774" y="1225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PR" sz="7200" b="1" dirty="0">
                <a:solidFill>
                  <a:schemeClr val="bg1"/>
                </a:solidFill>
              </a:rPr>
              <a:t>Codicia Cristiana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B4290F-70CE-96E5-09D2-C68C315DADA7}"/>
              </a:ext>
            </a:extLst>
          </p:cNvPr>
          <p:cNvSpPr txBox="1"/>
          <p:nvPr/>
        </p:nvSpPr>
        <p:spPr>
          <a:xfrm>
            <a:off x="965720" y="1254967"/>
            <a:ext cx="99324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Para muchos cristianos la moralidad termina con los </a:t>
            </a:r>
            <a:r>
              <a:rPr lang="es-ES" sz="2400" dirty="0" err="1"/>
              <a:t>mandmientos</a:t>
            </a:r>
            <a:r>
              <a:rPr lang="es-ES" sz="2400" dirty="0"/>
              <a:t> 6 y 7.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Si uno pregunta que cosas son </a:t>
            </a:r>
            <a:r>
              <a:rPr lang="es-ES" sz="2400" b="1" i="1" dirty="0"/>
              <a:t>inmoral,</a:t>
            </a:r>
            <a:r>
              <a:rPr lang="es-ES" sz="2400" dirty="0"/>
              <a:t> piensan de </a:t>
            </a:r>
            <a:r>
              <a:rPr lang="es-ES" sz="2400" b="1" i="1" dirty="0"/>
              <a:t>matar y cometer adulterio.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Sin embargo, robar y codiciar es inmoral también.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Han creído la gran mentira que el gobierno es el que crea el dinero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Ejemplo, estaba hablando con la esposa de un pastor.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</a:rPr>
              <a:t>Trump le está quitando $20 billones a los agricultores.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</a:rPr>
              <a:t>Dejar de dar no es quitar.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</a:rPr>
              <a:t>Alguien está pagando esto, quieren bajar los impuestos.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</a:rPr>
              <a:t>Eso solo le beneficia a gente rica como usted.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</a:rPr>
              <a:t>O sea, porque yo sacrifiqué mi juventud estudiando ¿está correcto que el gobierno me robe 30 a 40% de lo que yo me gano?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</a:rPr>
              <a:t>Pero, mucha de esta regalía se paga imprimiendo dinero que sube los precios y le quita poder adquisitivo al trabajador pobre.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Por actitudes como esta es que no hemos ganado.  El cristiano no entiendo de donde viene el dinero y está dispuesto a usar el gobierno para robar.</a:t>
            </a:r>
          </a:p>
        </p:txBody>
      </p:sp>
    </p:spTree>
    <p:extLst>
      <p:ext uri="{BB962C8B-B14F-4D97-AF65-F5344CB8AC3E}">
        <p14:creationId xmlns:p14="http://schemas.microsoft.com/office/powerpoint/2010/main" val="2175240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7969-A500-89D0-3281-06CE28FD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96" y="57039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La Mano invisible - Como </a:t>
            </a:r>
            <a:r>
              <a:rPr lang="en-US" sz="5400" b="1" dirty="0" err="1">
                <a:solidFill>
                  <a:schemeClr val="bg1"/>
                </a:solidFill>
              </a:rPr>
              <a:t>Funciona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i="1" dirty="0" err="1">
                <a:solidFill>
                  <a:schemeClr val="bg1"/>
                </a:solidFill>
              </a:rPr>
              <a:t>Usamos</a:t>
            </a:r>
            <a:r>
              <a:rPr lang="en-US" sz="5400" b="1" i="1" dirty="0">
                <a:solidFill>
                  <a:schemeClr val="bg1"/>
                </a:solidFill>
              </a:rPr>
              <a:t> </a:t>
            </a:r>
            <a:r>
              <a:rPr lang="en-US" sz="5400" b="1" i="1" dirty="0" err="1">
                <a:solidFill>
                  <a:schemeClr val="bg1"/>
                </a:solidFill>
              </a:rPr>
              <a:t>Superinteligencia</a:t>
            </a:r>
            <a:endParaRPr lang="en-US" sz="5400" b="1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4E84B-5694-24D9-857C-464B84F35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2537216"/>
            <a:ext cx="4576471" cy="26789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8B36D2-C0C5-74F1-647F-51BF556AFADA}"/>
              </a:ext>
            </a:extLst>
          </p:cNvPr>
          <p:cNvSpPr txBox="1"/>
          <p:nvPr/>
        </p:nvSpPr>
        <p:spPr>
          <a:xfrm>
            <a:off x="1574140" y="5360436"/>
            <a:ext cx="3327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400" dirty="0"/>
              <a:t>¿</a:t>
            </a:r>
            <a:r>
              <a:rPr lang="en-US" sz="2400" dirty="0"/>
              <a:t>Super-</a:t>
            </a:r>
            <a:r>
              <a:rPr lang="en-US" sz="2400" dirty="0" err="1"/>
              <a:t>Computadora</a:t>
            </a:r>
            <a:r>
              <a:rPr lang="en-US" sz="2400" dirty="0"/>
              <a:t> AI?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3E7ED2-14DC-1FFD-4B82-CA18F7FA1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22" y="2169368"/>
            <a:ext cx="3647507" cy="31231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8B14FA-752A-7B7D-386A-A74954D377FE}"/>
              </a:ext>
            </a:extLst>
          </p:cNvPr>
          <p:cNvSpPr txBox="1"/>
          <p:nvPr/>
        </p:nvSpPr>
        <p:spPr>
          <a:xfrm>
            <a:off x="6895322" y="5360436"/>
            <a:ext cx="370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2400" dirty="0"/>
              <a:t>¿</a:t>
            </a:r>
            <a:r>
              <a:rPr lang="en-US" sz="2400" dirty="0" err="1"/>
              <a:t>Inteligencia</a:t>
            </a:r>
            <a:r>
              <a:rPr lang="en-US" sz="2400" dirty="0"/>
              <a:t> </a:t>
            </a:r>
            <a:r>
              <a:rPr lang="en-US" sz="2400" dirty="0" err="1"/>
              <a:t>Extraterrestre</a:t>
            </a:r>
            <a:r>
              <a:rPr lang="en-US" sz="2400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C630F4-96BB-1B2D-D7B1-A6486E551351}"/>
              </a:ext>
            </a:extLst>
          </p:cNvPr>
          <p:cNvSpPr txBox="1"/>
          <p:nvPr/>
        </p:nvSpPr>
        <p:spPr>
          <a:xfrm>
            <a:off x="4412072" y="5857382"/>
            <a:ext cx="3381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3200" b="1" i="1" dirty="0">
                <a:solidFill>
                  <a:srgbClr val="852727"/>
                </a:solidFill>
              </a:rPr>
              <a:t>¡Ninguna de Estas!</a:t>
            </a:r>
            <a:endParaRPr lang="en-US" sz="3200" b="1" i="1" dirty="0">
              <a:solidFill>
                <a:srgbClr val="852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843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D1E10-9F95-4D9A-5F4E-FBAA21B47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330" y="40797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PR" sz="6000" b="1" dirty="0">
                <a:solidFill>
                  <a:schemeClr val="bg1"/>
                </a:solidFill>
              </a:rPr>
              <a:t>La Mano Invisible</a:t>
            </a:r>
            <a:br>
              <a:rPr lang="es-PR" sz="6000" b="1" dirty="0">
                <a:solidFill>
                  <a:schemeClr val="bg1"/>
                </a:solidFill>
              </a:rPr>
            </a:br>
            <a:r>
              <a:rPr lang="es-PR" sz="4000" i="1" dirty="0">
                <a:solidFill>
                  <a:schemeClr val="bg1"/>
                </a:solidFill>
              </a:rPr>
              <a:t>Adam Smith</a:t>
            </a:r>
            <a:br>
              <a:rPr lang="es-PR" sz="4000" i="1" dirty="0">
                <a:solidFill>
                  <a:schemeClr val="bg1"/>
                </a:solidFill>
              </a:rPr>
            </a:br>
            <a:r>
              <a:rPr lang="es-PR" dirty="0">
                <a:solidFill>
                  <a:schemeClr val="bg1"/>
                </a:solidFill>
              </a:rPr>
              <a:t>Las dos fuentes de la prosperidad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49F413-C977-7FDE-A918-04458BA6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0" y="1436915"/>
            <a:ext cx="2587690" cy="2419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B7780-C1EE-745B-D4AE-321C6246E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0" y="4161451"/>
            <a:ext cx="2554811" cy="25548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5C7619-BFAD-261E-EEE1-31C21A8F81FD}"/>
              </a:ext>
            </a:extLst>
          </p:cNvPr>
          <p:cNvSpPr txBox="1"/>
          <p:nvPr/>
        </p:nvSpPr>
        <p:spPr>
          <a:xfrm>
            <a:off x="4096139" y="2165977"/>
            <a:ext cx="6087757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3600" dirty="0"/>
              <a:t>Dinero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Se basa en “No robar”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Agrega productividad, valor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Representa </a:t>
            </a:r>
            <a:r>
              <a:rPr lang="es-PR" sz="2000" b="1" i="1" dirty="0" err="1"/>
              <a:t>anti-entropía</a:t>
            </a:r>
            <a:endParaRPr lang="es-PR" sz="2000" b="1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Escoge dando mas peso a personas productivas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R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R" sz="3600" dirty="0"/>
              <a:t>Voto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Se basa en “No dar falso testimonio”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Agrega opinión, testimonio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Representa </a:t>
            </a:r>
            <a:r>
              <a:rPr lang="es-PR" sz="2000" b="1" i="1" dirty="0"/>
              <a:t>información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R" sz="2000" dirty="0"/>
              <a:t>Escoge dando el mismo peso a cada mente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7887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9C7AD-458F-1CE2-2809-A4A699949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97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PR" sz="6000" b="1" dirty="0">
                <a:solidFill>
                  <a:schemeClr val="bg1"/>
                </a:solidFill>
              </a:rPr>
              <a:t>Entropía vs. Energía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1D59FF-6CF6-F4FD-E7BC-4B6C20161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72" y="2085392"/>
            <a:ext cx="5138250" cy="37369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8BBFD-23A6-BF30-9D23-A3040E56708C}"/>
              </a:ext>
            </a:extLst>
          </p:cNvPr>
          <p:cNvSpPr txBox="1"/>
          <p:nvPr/>
        </p:nvSpPr>
        <p:spPr>
          <a:xfrm>
            <a:off x="5631024" y="1831189"/>
            <a:ext cx="597625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/>
              <a:t>El </a:t>
            </a:r>
            <a:r>
              <a:rPr lang="es-ES" sz="2000" b="1" i="1" u="none" strike="noStrike" baseline="0" dirty="0"/>
              <a:t>mercado</a:t>
            </a:r>
            <a:r>
              <a:rPr lang="es-ES" sz="2000" b="0" i="0" u="none" strike="noStrike" baseline="0" dirty="0"/>
              <a:t>, el voto con dinero, funciona mejor que el voto electoral porque toma en cuenta el valor productivo de las personas.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/>
              <a:t>Se basa en </a:t>
            </a:r>
            <a:r>
              <a:rPr lang="es-ES" sz="2000" b="1" i="1" u="none" strike="noStrike" baseline="0" dirty="0"/>
              <a:t>entropía</a:t>
            </a:r>
            <a:r>
              <a:rPr lang="es-ES" sz="2000" b="0" i="0" u="none" strike="noStrike" baseline="0" dirty="0"/>
              <a:t> no energía, sigue </a:t>
            </a:r>
            <a:r>
              <a:rPr lang="es-ES" sz="2000" b="1" i="1" u="none" strike="noStrike" baseline="0" dirty="0"/>
              <a:t>la segunda ley de la termodinámica</a:t>
            </a:r>
            <a:r>
              <a:rPr lang="es-ES" sz="2000" b="0" i="0" u="none" strike="noStrike" baseline="0" dirty="0"/>
              <a:t>. “Todos los procesos diluyen la concentración de la energía.”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/>
              <a:t>El error de </a:t>
            </a:r>
            <a:r>
              <a:rPr lang="es-ES" sz="2000" b="1" i="1" u="none" strike="noStrike" baseline="0" dirty="0"/>
              <a:t>Marx</a:t>
            </a:r>
            <a:r>
              <a:rPr lang="es-ES" sz="2000" b="1" i="0" u="none" strike="noStrike" baseline="0" dirty="0"/>
              <a:t> </a:t>
            </a:r>
            <a:r>
              <a:rPr lang="es-ES" sz="2000" b="0" i="0" u="none" strike="noStrike" baseline="0" dirty="0"/>
              <a:t>es que baso su teoría económica sobre la idea que todo trabajo tiene el mismo valor. Usó energía en vez de entropía.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/>
              <a:t>Si vemos la economía como una </a:t>
            </a:r>
            <a:r>
              <a:rPr lang="es-ES" sz="2000" b="1" i="1" u="none" strike="noStrike" baseline="0" dirty="0"/>
              <a:t>gran máquina</a:t>
            </a:r>
            <a:r>
              <a:rPr lang="es-ES" sz="2000" b="0" i="0" u="none" strike="noStrike" baseline="0" dirty="0"/>
              <a:t>, tenemos que entender que las máquinas no operan usando energía sino procesando entropía.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5AD390-4EC5-1E14-79BC-F26A1FFD6118}"/>
              </a:ext>
            </a:extLst>
          </p:cNvPr>
          <p:cNvSpPr txBox="1"/>
          <p:nvPr/>
        </p:nvSpPr>
        <p:spPr>
          <a:xfrm>
            <a:off x="382555" y="5893839"/>
            <a:ext cx="5248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/>
                </a:solidFill>
              </a:rPr>
              <a:t>La energía que entra como gasolina es igual al que sale como calor pero su concentración ha disminuido.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06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EEA4-C743-5960-BC67-EDAB73D0A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3C9CE-0968-151C-B1A6-7874167E7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97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PR" sz="6000" b="1" dirty="0">
                <a:solidFill>
                  <a:schemeClr val="bg1"/>
                </a:solidFill>
              </a:rPr>
              <a:t>¿Qué es Entropía?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B0DF2-F2F5-94AC-C767-5933BA694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76" y="1462249"/>
            <a:ext cx="3004263" cy="21849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9DC5D2-2DF3-B7CB-6C53-FCFB62F1AEA3}"/>
              </a:ext>
            </a:extLst>
          </p:cNvPr>
          <p:cNvSpPr txBox="1"/>
          <p:nvPr/>
        </p:nvSpPr>
        <p:spPr>
          <a:xfrm>
            <a:off x="5383763" y="1593259"/>
            <a:ext cx="64941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i="1" u="none" strike="noStrike" baseline="0" dirty="0"/>
              <a:t>Entropía</a:t>
            </a:r>
            <a:r>
              <a:rPr lang="es-ES" sz="2000" b="0" i="0" u="none" strike="noStrike" baseline="0" dirty="0"/>
              <a:t> representa </a:t>
            </a:r>
            <a:r>
              <a:rPr lang="es-ES" sz="2000" b="1" i="1" u="none" strike="noStrike" baseline="0" dirty="0"/>
              <a:t>caos</a:t>
            </a:r>
            <a:r>
              <a:rPr lang="es-ES" sz="2000" b="1" u="none" strike="noStrike" baseline="0" dirty="0"/>
              <a:t> </a:t>
            </a:r>
            <a:r>
              <a:rPr lang="es-ES" sz="2000" u="none" strike="noStrike" baseline="0" dirty="0"/>
              <a:t>o</a:t>
            </a:r>
            <a:r>
              <a:rPr lang="es-ES" sz="2000" b="1" u="none" strike="noStrike" baseline="0" dirty="0"/>
              <a:t> </a:t>
            </a:r>
            <a:r>
              <a:rPr lang="es-ES" sz="2000" b="1" i="1" u="none" strike="noStrike" baseline="0" dirty="0"/>
              <a:t>complejidad</a:t>
            </a:r>
            <a:r>
              <a:rPr lang="es-ES" sz="2000" b="0" i="0" u="none" strike="noStrike" baseline="0" dirty="0"/>
              <a:t>.  Es una medida de desorden o dilución.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En </a:t>
            </a:r>
            <a:r>
              <a:rPr lang="es-ES" sz="2000" b="1" i="1" dirty="0"/>
              <a:t>termodinámica</a:t>
            </a:r>
            <a:r>
              <a:rPr lang="es-ES" sz="2000" dirty="0"/>
              <a:t> mientras más concentrada es la energía, menos entropía tiene.</a:t>
            </a:r>
            <a:endParaRPr lang="es-ES" sz="2000" b="0" i="0" u="none" strike="noStrike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/>
              <a:t>En </a:t>
            </a:r>
            <a:r>
              <a:rPr lang="es-ES" sz="2000" b="1" i="1" u="none" strike="noStrike" baseline="0" dirty="0"/>
              <a:t>informática</a:t>
            </a:r>
            <a:r>
              <a:rPr lang="es-ES" sz="2000" b="0" i="0" u="none" strike="noStrike" baseline="0" dirty="0"/>
              <a:t>, es al revés.  Mientras mas información tiene un texto o una imagen, mas entropía. Textos con mucha repetición tienen poca entropía.  </a:t>
            </a:r>
            <a:r>
              <a:rPr lang="es-ES" sz="2000" dirty="0"/>
              <a:t>“Yo soy Raul” tiene mas entropía que “yo </a:t>
            </a:r>
            <a:r>
              <a:rPr lang="es-ES" sz="2000" dirty="0" err="1"/>
              <a:t>yo</a:t>
            </a:r>
            <a:r>
              <a:rPr lang="es-ES" sz="2000" dirty="0"/>
              <a:t> </a:t>
            </a:r>
            <a:r>
              <a:rPr lang="es-ES" sz="2000" dirty="0" err="1"/>
              <a:t>yo</a:t>
            </a:r>
            <a:r>
              <a:rPr lang="es-ES" sz="2000" dirty="0"/>
              <a:t> </a:t>
            </a:r>
            <a:r>
              <a:rPr lang="es-ES" sz="2000" dirty="0" err="1"/>
              <a:t>yo</a:t>
            </a:r>
            <a:r>
              <a:rPr lang="es-ES" sz="2000" dirty="0"/>
              <a:t>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0" i="0" u="none" strike="noStrike" baseline="0" dirty="0"/>
              <a:t>En </a:t>
            </a:r>
            <a:r>
              <a:rPr lang="es-ES" sz="2000" b="1" i="1" u="none" strike="noStrike" baseline="0" dirty="0"/>
              <a:t>estadística</a:t>
            </a:r>
            <a:r>
              <a:rPr lang="es-ES" sz="2000" b="0" i="0" u="none" strike="noStrike" baseline="0" dirty="0"/>
              <a:t> mientras más predecible es un evento, menos entropía tiene.  Por ejemplo, predecir a que hora va a salir el sol tiene bien poca entropía pero el predecir si va a pasar un huracán este verano tiene alta entropía porque hay mucho error en la predicción.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0948B-5C92-8B78-233B-484D1F51EBA1}"/>
              </a:ext>
            </a:extLst>
          </p:cNvPr>
          <p:cNvSpPr txBox="1"/>
          <p:nvPr/>
        </p:nvSpPr>
        <p:spPr>
          <a:xfrm>
            <a:off x="3550589" y="2316505"/>
            <a:ext cx="1781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/>
                </a:solidFill>
              </a:rPr>
              <a:t>Foto con alta entropía.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77893C-82E6-FE32-75C6-09B7E2296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3" y="4230320"/>
            <a:ext cx="3096596" cy="20531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27AA2A-BF97-C2F5-6D16-61AA5DE8E8E6}"/>
              </a:ext>
            </a:extLst>
          </p:cNvPr>
          <p:cNvSpPr txBox="1"/>
          <p:nvPr/>
        </p:nvSpPr>
        <p:spPr>
          <a:xfrm>
            <a:off x="3648269" y="4606602"/>
            <a:ext cx="16981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R" dirty="0">
                <a:solidFill>
                  <a:schemeClr val="bg1"/>
                </a:solidFill>
              </a:rPr>
              <a:t>Foto del cielo con baja entropía.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021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D841-E307-A258-F0AD-E30A734B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882" y="75876"/>
            <a:ext cx="10515600" cy="1888218"/>
          </a:xfrm>
        </p:spPr>
        <p:txBody>
          <a:bodyPr>
            <a:normAutofit/>
          </a:bodyPr>
          <a:lstStyle/>
          <a:p>
            <a:pPr algn="ctr"/>
            <a:r>
              <a:rPr lang="es-MX" sz="6000" b="1" i="0" u="none" strike="noStrike" baseline="0" dirty="0">
                <a:solidFill>
                  <a:schemeClr val="bg1"/>
                </a:solidFill>
              </a:rPr>
              <a:t>Mercado vs Monopolio</a:t>
            </a:r>
            <a:br>
              <a:rPr lang="es-MX" sz="6000" b="1" i="0" u="none" strike="noStrike" baseline="0" dirty="0">
                <a:solidFill>
                  <a:schemeClr val="bg1"/>
                </a:solidFill>
              </a:rPr>
            </a:br>
            <a:r>
              <a:rPr lang="es-MX" sz="4000" b="1" i="1" dirty="0">
                <a:solidFill>
                  <a:schemeClr val="bg1"/>
                </a:solidFill>
              </a:rPr>
              <a:t>Que es lo que Define un Mercado Libre</a:t>
            </a:r>
            <a:endParaRPr lang="en-US" sz="6000" b="1" i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907E5C-B940-4C79-2A5C-C4EFD742FB00}"/>
              </a:ext>
            </a:extLst>
          </p:cNvPr>
          <p:cNvSpPr txBox="1"/>
          <p:nvPr/>
        </p:nvSpPr>
        <p:spPr>
          <a:xfrm>
            <a:off x="587829" y="1576874"/>
            <a:ext cx="1085927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0" i="0" u="none" strike="noStrike" baseline="0" dirty="0"/>
              <a:t>Fundamento estad</a:t>
            </a:r>
            <a:r>
              <a:rPr lang="es-PR" sz="3200" b="0" i="0" u="none" strike="noStrike" baseline="0" dirty="0" err="1"/>
              <a:t>ístico</a:t>
            </a:r>
            <a:r>
              <a:rPr lang="es-PR" sz="3200" b="0" i="0" u="none" strike="noStrike" baseline="0" dirty="0"/>
              <a:t> – </a:t>
            </a:r>
            <a:r>
              <a:rPr lang="es-PR" sz="2000" dirty="0"/>
              <a:t>L</a:t>
            </a:r>
            <a:r>
              <a:rPr lang="es-PR" sz="2000" b="0" i="0" u="none" strike="noStrike" baseline="0" dirty="0"/>
              <a:t>a probabilidad de cometer un error es la multiplicación de la probabilidad de cada participante. </a:t>
            </a:r>
            <a:r>
              <a:rPr lang="es-PR" sz="2000" dirty="0"/>
              <a:t>Es el exponencial del error 0.2</a:t>
            </a:r>
            <a:r>
              <a:rPr lang="en-US" sz="2000" dirty="0"/>
              <a:t>^10=0.000001. Si </a:t>
            </a:r>
            <a:r>
              <a:rPr lang="en-US" sz="2000" dirty="0" err="1"/>
              <a:t>cada</a:t>
            </a:r>
            <a:r>
              <a:rPr lang="en-US" sz="2000" dirty="0"/>
              <a:t> error es 20% y hay 10 personas error es 0.0001%.  Tienen que ser actors </a:t>
            </a:r>
            <a:r>
              <a:rPr lang="en-US" sz="2000" dirty="0" err="1"/>
              <a:t>independientes</a:t>
            </a:r>
            <a:r>
              <a:rPr lang="en-US" sz="2000"/>
              <a:t>.</a:t>
            </a:r>
            <a:endParaRPr lang="es-MX" sz="2000" b="0" i="0" u="none" strike="noStrike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0" i="0" u="none" strike="noStrike" baseline="0" dirty="0"/>
              <a:t>Libre Mercado </a:t>
            </a:r>
            <a:r>
              <a:rPr lang="es-MX" sz="2800" b="0" i="0" u="none" strike="noStrike" baseline="0" dirty="0"/>
              <a:t>– 3 Requisitos Esenciales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00" b="0" i="0" u="none" strike="noStrike" baseline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400" b="0" i="0" u="none" strike="noStrike" baseline="0" dirty="0"/>
              <a:t>(1) Existen muchos suplidores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0" i="0" u="none" strike="noStrike" baseline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400" b="0" i="0" u="none" strike="noStrike" baseline="0" dirty="0"/>
              <a:t>(2) Existen muchos compradores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b="0" i="0" u="none" strike="noStrike" baseline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(3) El producto es fácil de evaluar – tiene que haber </a:t>
            </a:r>
            <a:r>
              <a:rPr lang="es-ES" sz="2400" b="0" i="0" u="none" strike="noStrike" baseline="0" dirty="0" err="1"/>
              <a:t>conclusi</a:t>
            </a:r>
            <a:r>
              <a:rPr lang="es-PR" sz="2400" dirty="0" err="1"/>
              <a:t>ón</a:t>
            </a:r>
            <a:r>
              <a:rPr lang="es-PR" sz="2400" dirty="0"/>
              <a:t> independiente.</a:t>
            </a:r>
            <a:endParaRPr lang="es-ES" sz="2400" b="0" i="0" u="none" strike="noStrike" baseline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b="0" i="0" u="none" strike="noStrike" baseline="0" dirty="0"/>
              <a:t>Monopolio Natural </a:t>
            </a:r>
            <a:r>
              <a:rPr lang="es-ES" sz="2800" b="0" i="0" u="none" strike="noStrike" baseline="0" dirty="0"/>
              <a:t>– Responsabilidad del Gobierno, Voto Electoral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b="0" i="0" u="none" strike="noStrike" baseline="0" dirty="0"/>
              <a:t>Producto que usa un recurso natural escaso o único – en ves usar el voto</a:t>
            </a:r>
          </a:p>
        </p:txBody>
      </p:sp>
    </p:spTree>
    <p:extLst>
      <p:ext uri="{BB962C8B-B14F-4D97-AF65-F5344CB8AC3E}">
        <p14:creationId xmlns:p14="http://schemas.microsoft.com/office/powerpoint/2010/main" val="2212996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EED4-0E78-F79A-C94A-0CFA91F30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3634"/>
          </a:xfrm>
        </p:spPr>
        <p:txBody>
          <a:bodyPr>
            <a:normAutofit/>
          </a:bodyPr>
          <a:lstStyle/>
          <a:p>
            <a:pPr algn="ctr"/>
            <a:r>
              <a:rPr lang="es-PR" sz="6000" b="1" dirty="0">
                <a:solidFill>
                  <a:schemeClr val="bg1"/>
                </a:solidFill>
              </a:rPr>
              <a:t>Ejemplos</a:t>
            </a:r>
            <a:br>
              <a:rPr lang="es-PR" b="1" dirty="0">
                <a:solidFill>
                  <a:schemeClr val="bg1"/>
                </a:solidFill>
              </a:rPr>
            </a:br>
            <a:r>
              <a:rPr lang="es-PR" b="1" dirty="0">
                <a:solidFill>
                  <a:schemeClr val="bg1"/>
                </a:solidFill>
              </a:rPr>
              <a:t>¿Mercado o Gobierno?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D36317-39AA-2DEE-F282-F3E5CCD8D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55" y="2239346"/>
            <a:ext cx="2510076" cy="20708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238760-C030-508B-B2A8-7C870F382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3" y="4423263"/>
            <a:ext cx="2570389" cy="19303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669064-7C8F-761B-763F-6A1B80631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771" y="2338360"/>
            <a:ext cx="2535042" cy="18018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12694E-5F35-E177-7200-A266A5120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72" y="4423262"/>
            <a:ext cx="2535042" cy="19303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53EAC9-83A7-251F-31D2-F2209E8F7E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314" y="2366831"/>
            <a:ext cx="2660002" cy="17733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6E73E2-DAFD-B9B0-4936-CB0C332DC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292" y="2366831"/>
            <a:ext cx="2855362" cy="16997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930B9A-4B6F-9A90-B88F-DA41426073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484" y="4404867"/>
            <a:ext cx="2855363" cy="19035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077BB36-522C-BFE6-AD09-4EC647FF8A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82" y="4525346"/>
            <a:ext cx="2916512" cy="15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76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CA6BB-E466-2191-4B0C-FDD4659A6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5B359-5DE8-1BF5-9D06-5FBFDF1D5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R" sz="6000" b="1" i="1" dirty="0">
                <a:solidFill>
                  <a:schemeClr val="bg1"/>
                </a:solidFill>
              </a:rPr>
              <a:t>¡G</a:t>
            </a:r>
            <a:r>
              <a:rPr lang="en-US" sz="6000" b="1" i="1" dirty="0">
                <a:solidFill>
                  <a:schemeClr val="bg1"/>
                </a:solidFill>
              </a:rPr>
              <a:t>RACIAS!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623535-5D32-A517-EF3F-46337DA4B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698" y="1467091"/>
            <a:ext cx="7220604" cy="40615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304DF7-13AA-DA61-2B2D-50372DC8BC94}"/>
              </a:ext>
            </a:extLst>
          </p:cNvPr>
          <p:cNvSpPr txBox="1"/>
          <p:nvPr/>
        </p:nvSpPr>
        <p:spPr>
          <a:xfrm>
            <a:off x="1913562" y="5766319"/>
            <a:ext cx="8448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R" sz="3600" b="1" i="1" dirty="0">
                <a:solidFill>
                  <a:srgbClr val="258DAD"/>
                </a:solidFill>
              </a:rPr>
              <a:t>¿¡ PREGUNTAS, COMENTARIOS, CRITICAS !?</a:t>
            </a:r>
            <a:endParaRPr lang="en-US" sz="3600" b="1" i="1" dirty="0">
              <a:solidFill>
                <a:srgbClr val="258DAD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3830B4-7DC3-735F-94C2-DB16E33C792A}"/>
              </a:ext>
            </a:extLst>
          </p:cNvPr>
          <p:cNvSpPr/>
          <p:nvPr/>
        </p:nvSpPr>
        <p:spPr>
          <a:xfrm>
            <a:off x="3144416" y="1814804"/>
            <a:ext cx="6018245" cy="471196"/>
          </a:xfrm>
          <a:prstGeom prst="rect">
            <a:avLst/>
          </a:prstGeom>
          <a:solidFill>
            <a:srgbClr val="1FAEC5"/>
          </a:solidFill>
          <a:ln>
            <a:solidFill>
              <a:srgbClr val="1FAE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8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38317</TotalTime>
  <Words>1279</Words>
  <Application>Microsoft Office PowerPoint</Application>
  <PresentationFormat>Widescreen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PowerPoint Presentation</vt:lpstr>
      <vt:lpstr>¡Saludos!</vt:lpstr>
      <vt:lpstr>Una Idea Radical</vt:lpstr>
      <vt:lpstr>Un Ejemplo Visual Los aviones antes de la formula del éxito aeronaútico</vt:lpstr>
      <vt:lpstr>Milton Obispo de los Hermanos  Unidos en Cristo</vt:lpstr>
      <vt:lpstr>Los Hijos de Milton Wright</vt:lpstr>
      <vt:lpstr>La Formula del Éxito 66 años despues</vt:lpstr>
      <vt:lpstr>Los 10 Mandamientos son la Clave del Éxito    Esto fue lo que Calvino descubrió</vt:lpstr>
      <vt:lpstr>Estructura</vt:lpstr>
      <vt:lpstr>Cinco Instituciones y Cinco Valores</vt:lpstr>
      <vt:lpstr>Valores vs Colores</vt:lpstr>
      <vt:lpstr>Socialismo, el Antivalor</vt:lpstr>
      <vt:lpstr>Codicia Cristiana</vt:lpstr>
      <vt:lpstr>La Mano invisible - Como Funciona Usamos Superinteligencia</vt:lpstr>
      <vt:lpstr>La Mano Invisible Adam Smith Las dos fuentes de la prosperidad</vt:lpstr>
      <vt:lpstr>Entropía vs. Energía</vt:lpstr>
      <vt:lpstr>¿Qué es Entropía?</vt:lpstr>
      <vt:lpstr>Mercado vs Monopolio Que es lo que Define un Mercado Libre</vt:lpstr>
      <vt:lpstr>Ejemplos ¿Mercado o Gobierno?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Raul Lopez</dc:creator>
  <cp:lastModifiedBy>Raul Lopez</cp:lastModifiedBy>
  <cp:revision>67</cp:revision>
  <dcterms:created xsi:type="dcterms:W3CDTF">2024-10-15T16:22:55Z</dcterms:created>
  <dcterms:modified xsi:type="dcterms:W3CDTF">2025-09-24T22:16:09Z</dcterms:modified>
</cp:coreProperties>
</file>